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1346" r:id="rId3"/>
    <p:sldId id="309" r:id="rId4"/>
    <p:sldId id="310" r:id="rId5"/>
    <p:sldId id="384" r:id="rId6"/>
    <p:sldId id="404" r:id="rId7"/>
    <p:sldId id="1339" r:id="rId8"/>
    <p:sldId id="1344" r:id="rId9"/>
    <p:sldId id="1340" r:id="rId10"/>
    <p:sldId id="1341" r:id="rId11"/>
    <p:sldId id="1342" r:id="rId12"/>
    <p:sldId id="1349" r:id="rId13"/>
    <p:sldId id="1350" r:id="rId14"/>
    <p:sldId id="1343" r:id="rId15"/>
    <p:sldId id="1347" r:id="rId16"/>
    <p:sldId id="1348" r:id="rId17"/>
    <p:sldId id="1345" r:id="rId18"/>
    <p:sldId id="1351" r:id="rId19"/>
    <p:sldId id="13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4913" autoAdjust="0"/>
  </p:normalViewPr>
  <p:slideViewPr>
    <p:cSldViewPr snapToGrid="0">
      <p:cViewPr varScale="1">
        <p:scale>
          <a:sx n="58" d="100"/>
          <a:sy n="58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5F977-B124-4A3D-92BD-950A70D81A06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E65B5-6AB2-406D-9EAB-951E08B40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25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xamarin.forms.butt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dotnet/api/xamarin.forms.progressbar" TargetMode="External"/><Relationship Id="rId5" Type="http://schemas.openxmlformats.org/officeDocument/2006/relationships/hyperlink" Target="https://docs.microsoft.com/en-us/dotnet/api/xamarin.forms.frame" TargetMode="External"/><Relationship Id="rId4" Type="http://schemas.openxmlformats.org/officeDocument/2006/relationships/hyperlink" Target="https://docs.microsoft.com/en-us/dotnet/api/xamarin.forms.entr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96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42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2/2/2019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6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Button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Entry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Frame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ProgressBar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E65B5-6AB2-406D-9EAB-951E08B4063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8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CollectionView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 err="1"/>
              <a:t>ListView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APIs are similar, there are some notable differences: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a flexible layout model, which allows data to be presented vertically or horizontally, in a list or a grid.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E65B5-6AB2-406D-9EAB-951E08B4063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37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AEB02F7-5934-4329-B924-20129B5DEC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0513" y="379184"/>
            <a:ext cx="1950606" cy="676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2E7308-7B34-4B1D-912D-4EC89F60EFA6}"/>
              </a:ext>
            </a:extLst>
          </p:cNvPr>
          <p:cNvSpPr txBox="1"/>
          <p:nvPr userDrawn="1"/>
        </p:nvSpPr>
        <p:spPr>
          <a:xfrm>
            <a:off x="10638055" y="5900499"/>
            <a:ext cx="1021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16" name="Picture 2" descr="https://upload.wikimedia.org/wikipedia/commons/thumb/9/96/Microsoft_logo_(2012).svg/2000px-Microsoft_logo_(2012).svg.png">
            <a:extLst>
              <a:ext uri="{FF2B5EF4-FFF2-40B4-BE49-F238E27FC236}">
                <a16:creationId xmlns:a16="http://schemas.microsoft.com/office/drawing/2014/main" id="{BC23D1D6-05D4-4ABC-9F13-AE5B21297E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368" y="6224371"/>
            <a:ext cx="1194460" cy="25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6551D1-ACBF-4A9A-AC4A-94716B5BCE49}"/>
              </a:ext>
            </a:extLst>
          </p:cNvPr>
          <p:cNvSpPr txBox="1"/>
          <p:nvPr userDrawn="1"/>
        </p:nvSpPr>
        <p:spPr>
          <a:xfrm>
            <a:off x="902043" y="968643"/>
            <a:ext cx="1001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 L</a:t>
            </a:r>
            <a:r>
              <a:rPr lang="en-IN" sz="5400" b="1" kern="1200" dirty="0">
                <a:solidFill>
                  <a:schemeClr val="bg1"/>
                </a:solidFill>
                <a:latin typeface="Old English Text MT" panose="03040902040508030806" pitchFamily="66" charset="0"/>
                <a:ea typeface="+mn-ea"/>
                <a:cs typeface="Arial" panose="020B0604020202020204" pitchFamily="34" charset="0"/>
              </a:rPr>
              <a:t>ocal </a:t>
            </a:r>
            <a:r>
              <a:rPr lang="en-IN" sz="5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IN" sz="5400" b="1" kern="1200" dirty="0">
                <a:solidFill>
                  <a:schemeClr val="bg1"/>
                </a:solidFill>
                <a:latin typeface="Old English Text MT" panose="03040902040508030806" pitchFamily="66" charset="0"/>
                <a:ea typeface="+mn-ea"/>
                <a:cs typeface="Arial" panose="020B0604020202020204" pitchFamily="34" charset="0"/>
              </a:rPr>
              <a:t>onnect 2018 ();</a:t>
            </a:r>
            <a:endParaRPr lang="en-IN" sz="4400" b="1" kern="1200" dirty="0">
              <a:solidFill>
                <a:schemeClr val="bg1"/>
              </a:solidFill>
              <a:latin typeface="Old English Text MT" panose="03040902040508030806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Donut 44">
            <a:extLst>
              <a:ext uri="{FF2B5EF4-FFF2-40B4-BE49-F238E27FC236}">
                <a16:creationId xmlns:a16="http://schemas.microsoft.com/office/drawing/2014/main" id="{B7576318-CCDE-4F4E-BDCA-E54BF11824EA}"/>
              </a:ext>
            </a:extLst>
          </p:cNvPr>
          <p:cNvSpPr/>
          <p:nvPr userDrawn="1"/>
        </p:nvSpPr>
        <p:spPr>
          <a:xfrm>
            <a:off x="1351044" y="3008498"/>
            <a:ext cx="2668244" cy="2666517"/>
          </a:xfrm>
          <a:prstGeom prst="donut">
            <a:avLst>
              <a:gd name="adj" fmla="val 12578"/>
            </a:avLst>
          </a:prstGeom>
          <a:solidFill>
            <a:srgbClr val="1E73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2000" endPos="35000" dir="5400000" sy="-100000" algn="bl" rotWithShape="0"/>
          </a:effectLst>
          <a:scene3d>
            <a:camera prst="orthographicFront"/>
            <a:lightRig rig="freezing" dir="t"/>
          </a:scene3d>
          <a:sp3d prstMaterial="matte"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7C17BC-A283-4E4C-A24B-DFDB7C2391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97" y="3150687"/>
            <a:ext cx="2382139" cy="23821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7C9D2-F849-40DC-A14E-C56A82BAB628}"/>
              </a:ext>
            </a:extLst>
          </p:cNvPr>
          <p:cNvSpPr txBox="1"/>
          <p:nvPr userDrawn="1"/>
        </p:nvSpPr>
        <p:spPr>
          <a:xfrm>
            <a:off x="4162341" y="3853929"/>
            <a:ext cx="473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1"/>
                </a:solidFill>
                <a:latin typeface="Square721 BT" panose="020B0504020202060204" pitchFamily="34" charset="0"/>
                <a:cs typeface="Segoe UI" panose="020B0502040204020203" pitchFamily="34" charset="0"/>
              </a:rPr>
              <a:t>Anbu Mani</a:t>
            </a:r>
            <a:endParaRPr lang="en-IN" sz="3600" b="0" dirty="0">
              <a:solidFill>
                <a:schemeClr val="bg1"/>
              </a:solidFill>
              <a:latin typeface="Square721 BT" panose="020B0504020202060204" pitchFamily="34" charset="0"/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273399-F5E0-4B28-8726-8CB87A568D37}"/>
              </a:ext>
            </a:extLst>
          </p:cNvPr>
          <p:cNvGrpSpPr/>
          <p:nvPr userDrawn="1"/>
        </p:nvGrpSpPr>
        <p:grpSpPr>
          <a:xfrm>
            <a:off x="1141807" y="5519791"/>
            <a:ext cx="2593639" cy="704580"/>
            <a:chOff x="1126123" y="5761597"/>
            <a:chExt cx="2593639" cy="70458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AAE41C-260C-417A-BEC7-66C9E218E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123" y="5761597"/>
              <a:ext cx="704580" cy="70458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C0BA57-D936-407D-87CE-874B91E4691B}"/>
                </a:ext>
              </a:extLst>
            </p:cNvPr>
            <p:cNvSpPr/>
            <p:nvPr userDrawn="1"/>
          </p:nvSpPr>
          <p:spPr>
            <a:xfrm>
              <a:off x="1701261" y="5976377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latin typeface="Square721 BT" panose="020B0504020202060204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@</a:t>
              </a:r>
              <a:r>
                <a:rPr lang="en-IN" sz="1800" b="1" kern="1200" dirty="0">
                  <a:solidFill>
                    <a:schemeClr val="bg1"/>
                  </a:solidFill>
                  <a:latin typeface="Square721 BT" panose="020B0504020202060204" pitchFamily="34" charset="0"/>
                  <a:cs typeface="Segoe UI" panose="020B0502040204020203" pitchFamily="34" charset="0"/>
                </a:rPr>
                <a:t>Anbu_Mani27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05863FF-6226-4658-B37C-A8A343668CA7}"/>
              </a:ext>
            </a:extLst>
          </p:cNvPr>
          <p:cNvSpPr/>
          <p:nvPr userDrawn="1"/>
        </p:nvSpPr>
        <p:spPr>
          <a:xfrm>
            <a:off x="4162341" y="4570378"/>
            <a:ext cx="2501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IN" sz="2000" b="0" dirty="0">
                <a:solidFill>
                  <a:schemeClr val="bg1"/>
                </a:solidFill>
                <a:latin typeface="Square721 BT" panose="020B0504020202060204" pitchFamily="34" charset="0"/>
                <a:ea typeface="Lato" panose="020F0502020204030203" pitchFamily="34" charset="0"/>
                <a:cs typeface="Segoe UI" panose="020B0502040204020203" pitchFamily="34" charset="0"/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336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56DA-62ED-460F-92D7-B10039CE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FF57C-5BAA-4DBC-8C99-ED20F2CA6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2B4A-44A0-4681-8254-5AB9C6DD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23E36-23B4-44B4-8634-B19F2D00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7ACA1-9BAF-4D44-8654-CCFF5363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77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782A71-FD0B-4CE5-BABD-110291851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8C74A-88CE-4526-B0D7-36E70A51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9F22-DBDB-41E6-89B5-E9D529FE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2EC6-DB25-4669-A12C-FA8BE623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2EB8-C109-40B2-9F80-B7D0CB6C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40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1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bg>
      <p:bgPr>
        <a:solidFill>
          <a:srgbClr val="00206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41351" y="719139"/>
            <a:ext cx="10966449" cy="6565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498" marR="0" lvl="5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996" marR="0" lvl="6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494" marR="0" lvl="7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7991" marR="0" lvl="8" indent="0" algn="l" rtl="0">
              <a:spcBef>
                <a:spcPts val="0"/>
              </a:spcBef>
              <a:spcAft>
                <a:spcPts val="0"/>
              </a:spcAft>
              <a:buNone/>
              <a:defRPr sz="42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41350" y="1971677"/>
            <a:ext cx="10966451" cy="513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87286" marR="0" lvl="0" indent="-204437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0936" marR="0" lvl="1" indent="-22856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1872" marR="0" lvl="2" indent="-235334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4343" marR="0" lvl="3" indent="-25057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9999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15279" marR="0" lvl="4" indent="-27427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13146" marR="0" lvl="5" indent="-28273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85617" marR="0" lvl="6" indent="-26580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133243" marR="0" lvl="7" indent="-19808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43" marR="0" lvl="8" indent="-1917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54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419876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581" indent="-23650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077" indent="-33608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083221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74DE-71C0-442C-8911-58713027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FF49-FA64-4777-9525-FB8C5D2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BC08-1723-424A-83E0-5536261A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C86C9-E7EF-48A8-BDCF-1166B316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D34E5-0B6D-4B3C-9CAE-CDB3B53D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0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1832-D4A2-4996-B3AC-2FB80F43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B798-810E-4FF0-BEF8-7C7AE8DBF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844DE-41AF-4B57-B322-A3D45FE2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B16F-5138-473B-A144-47B4C5D7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A62D-120F-4512-B499-D5E4FA35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95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8C8-0325-40E5-869A-04B52C81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1C35-DE92-489C-9F6F-213A8B894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0B819-F2B7-4606-AAE0-D8648F3BD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881C6-7FC6-406D-8634-49D6B7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A8CA3-8BA1-4A5D-966C-2743FF94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66FA0-6427-40F2-A065-0C372C6E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80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9F00-A9BC-4BC1-A150-ABDBF12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80422-A96D-4E10-B704-C17558FF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CBCCF-E90E-4E66-B607-BD055D95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50C4A-E318-46A1-A017-D033A4608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91618-78C2-48C1-B93E-146188208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D8880-E1D8-4936-8F10-40076E08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A63F-A2EA-403E-BC00-1B6F5646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A9583-58F0-45AE-B3E1-0DBF3F5E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99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CD16-6552-4111-AEE0-50501B41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53A76-314D-4CF1-BB32-0142A31A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D5C5-FDE9-4FFA-B376-B3DDDDB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933E-81DD-4286-9402-E83874CB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33984-3349-49D7-8D11-8CA1317F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58281-1769-4F9B-9DC4-3237CC3E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1821C-3EB8-421D-B5C7-FB1FBAC8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3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15-E003-492D-AC67-66F19AA9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52FC-803E-48DA-B2E1-792D17A2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8FBF6-911A-4A59-8FD1-7DC27AA64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01764-29F7-408B-9DB4-2F5A88BC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60700-8312-4799-BC28-15FAE577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EB719-FBDD-48A6-B148-805F5EFA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5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4149-07E9-42BC-80A5-1BAF0A4B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944F5-092C-44BA-A31D-32F042CC3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3BBA6-B448-47AD-851A-9DE8B175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1C28C-3597-4810-B4BD-777C7C0B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2B9F-37EE-4B9C-9C6F-FB9D55CE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9A683-E48C-43FE-8BE4-466967FF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78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87577-7F67-4E5D-8D79-F61D5631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6F19-8735-4782-9BE4-FE135F04F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4CCEC-2AFB-4E00-A4F6-987AF4FCB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645B3-BBED-4308-8800-55405113B090}" type="datetimeFigureOut">
              <a:rPr lang="en-IN" smtClean="0"/>
              <a:t>02-02-2019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E3616-A83B-4EBE-8263-8188EDD8C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A306-2507-404E-9C31-DB74DE6C8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3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xamarin.com/whats-new-for-xamarin-developers-in-visual-studio-2019-preview-2/" TargetMode="External"/><Relationship Id="rId2" Type="http://schemas.openxmlformats.org/officeDocument/2006/relationships/hyperlink" Target="https://blog.xamarin.com/connect-2018-xamarin-announcements/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xmonkeys360.com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22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F695B-DBCE-4EEA-8BB9-E577474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2978145"/>
            <a:ext cx="5908415" cy="17028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96AC6C-CCE8-4D2C-92F5-A1C44DA2F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7" y="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Consistent UI with Visual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583D51-367C-4477-8F1C-08D194DCE7CF}"/>
              </a:ext>
            </a:extLst>
          </p:cNvPr>
          <p:cNvSpPr/>
          <p:nvPr/>
        </p:nvSpPr>
        <p:spPr>
          <a:xfrm>
            <a:off x="430237" y="5074280"/>
            <a:ext cx="5875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Forms.SetFlags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("</a:t>
            </a:r>
            <a:r>
              <a:rPr lang="en-IN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Visual_Experimental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");</a:t>
            </a:r>
          </a:p>
        </p:txBody>
      </p:sp>
      <p:pic>
        <p:nvPicPr>
          <p:cNvPr id="1026" name="Picture 2" descr="Default renderers">
            <a:extLst>
              <a:ext uri="{FF2B5EF4-FFF2-40B4-BE49-F238E27FC236}">
                <a16:creationId xmlns:a16="http://schemas.microsoft.com/office/drawing/2014/main" id="{67780D43-2CE4-4952-AA94-315505C0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89" y="1198945"/>
            <a:ext cx="5603793" cy="52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3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FEF104-F613-42A9-B826-5C3378C33658}"/>
              </a:ext>
            </a:extLst>
          </p:cNvPr>
          <p:cNvSpPr/>
          <p:nvPr/>
        </p:nvSpPr>
        <p:spPr>
          <a:xfrm>
            <a:off x="243990" y="194398"/>
            <a:ext cx="710181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Xamarin.Forms </a:t>
            </a:r>
            <a:r>
              <a:rPr lang="en-IN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CollectionView</a:t>
            </a:r>
            <a:endParaRPr lang="en-IN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EmptyView">
            <a:hlinkClick r:id="" action="ppaction://media"/>
            <a:extLst>
              <a:ext uri="{FF2B5EF4-FFF2-40B4-BE49-F238E27FC236}">
                <a16:creationId xmlns:a16="http://schemas.microsoft.com/office/drawing/2014/main" id="{BEEF1B89-73E2-45FF-A7E9-BC2CEE388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1609" y="1597860"/>
            <a:ext cx="8268393" cy="50594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081D92-BA30-46A0-B5A7-800EE465B942}"/>
              </a:ext>
            </a:extLst>
          </p:cNvPr>
          <p:cNvSpPr/>
          <p:nvPr/>
        </p:nvSpPr>
        <p:spPr>
          <a:xfrm>
            <a:off x="446863" y="997891"/>
            <a:ext cx="716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Forms.SetFlags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("</a:t>
            </a:r>
            <a:r>
              <a:rPr lang="en-IN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CollectionView_Experimental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49983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llectionView vertical list layout">
            <a:extLst>
              <a:ext uri="{FF2B5EF4-FFF2-40B4-BE49-F238E27FC236}">
                <a16:creationId xmlns:a16="http://schemas.microsoft.com/office/drawing/2014/main" id="{44F2BAE1-7D08-4C29-AEBF-5D04EF28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01" y="681236"/>
            <a:ext cx="5838998" cy="54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90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llectionView horizontal list layout">
            <a:extLst>
              <a:ext uri="{FF2B5EF4-FFF2-40B4-BE49-F238E27FC236}">
                <a16:creationId xmlns:a16="http://schemas.microsoft.com/office/drawing/2014/main" id="{20DCE71B-AD7A-4523-A9AC-43015D64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25" y="400050"/>
            <a:ext cx="59563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010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52F3A9-58E7-4B95-A150-B8F1788DA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6255" y="1415238"/>
            <a:ext cx="10685745" cy="885371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Xamarin.Essentials 1.0 is now available.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Easier than ever to access non-UI platform APIs from shared code. </a:t>
            </a:r>
            <a:endParaRPr lang="en-IN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6675F-28DC-40D7-87BD-E91C0745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80" y="10341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Cross-Platform Access to Platform Services 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625D2-3CA5-4313-BD62-E39C6228CB09}"/>
              </a:ext>
            </a:extLst>
          </p:cNvPr>
          <p:cNvSpPr/>
          <p:nvPr/>
        </p:nvSpPr>
        <p:spPr>
          <a:xfrm>
            <a:off x="2026920" y="3612431"/>
            <a:ext cx="9326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 (10+)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(4.4+)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2B606-08ED-4820-935E-D6E82054B6AA}"/>
              </a:ext>
            </a:extLst>
          </p:cNvPr>
          <p:cNvSpPr/>
          <p:nvPr/>
        </p:nvSpPr>
        <p:spPr>
          <a:xfrm>
            <a:off x="838200" y="2817678"/>
            <a:ext cx="4729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Supported Platforms</a:t>
            </a:r>
            <a:endParaRPr lang="en-IN" sz="3600" b="1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43577-9F21-48EF-A1B2-2DA68D5BC7B5}"/>
              </a:ext>
            </a:extLst>
          </p:cNvPr>
          <p:cNvSpPr/>
          <p:nvPr/>
        </p:nvSpPr>
        <p:spPr>
          <a:xfrm>
            <a:off x="838200" y="5539806"/>
            <a:ext cx="8239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https://github.com/xamarin/Essentials</a:t>
            </a:r>
          </a:p>
        </p:txBody>
      </p:sp>
    </p:spTree>
    <p:extLst>
      <p:ext uri="{BB962C8B-B14F-4D97-AF65-F5344CB8AC3E}">
        <p14:creationId xmlns:p14="http://schemas.microsoft.com/office/powerpoint/2010/main" val="13517552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589F4-EF1E-46E1-91BF-2D5F080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" y="170525"/>
            <a:ext cx="7868492" cy="99187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Xamarin.Forms Property Panel</a:t>
            </a:r>
            <a:br>
              <a:rPr lang="en-IN" dirty="0"/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blog.xamarin.com/wp-content/uploads/2018/11/PropertyPanel-BlogDec2018.gif">
            <a:extLst>
              <a:ext uri="{FF2B5EF4-FFF2-40B4-BE49-F238E27FC236}">
                <a16:creationId xmlns:a16="http://schemas.microsoft.com/office/drawing/2014/main" id="{871EE9AD-CFA7-447A-A17B-C6EA20941E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952500"/>
            <a:ext cx="8733790" cy="57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6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8E0F1BC-4AFB-4480-8324-F649AA90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" y="395608"/>
            <a:ext cx="7868492" cy="99187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Xamarin Android Designer</a:t>
            </a:r>
            <a:br>
              <a:rPr lang="en-IN" dirty="0"/>
            </a:br>
            <a:br>
              <a:rPr lang="en-IN" dirty="0"/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github.com/davidortinau/xamarin-blog-samples/blob/master/assets/AndroidDesignerToolboxToSourceEditor.gif?raw=true">
            <a:extLst>
              <a:ext uri="{FF2B5EF4-FFF2-40B4-BE49-F238E27FC236}">
                <a16:creationId xmlns:a16="http://schemas.microsoft.com/office/drawing/2014/main" id="{301F570A-CE9D-4C3D-850A-2343A96B01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63" y="823006"/>
            <a:ext cx="10025575" cy="5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8885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EE777-759E-45CA-A42E-0027A95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6" y="1325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XAML IntelliSense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asdfnwiom">
            <a:hlinkClick r:id="" action="ppaction://media"/>
            <a:extLst>
              <a:ext uri="{FF2B5EF4-FFF2-40B4-BE49-F238E27FC236}">
                <a16:creationId xmlns:a16="http://schemas.microsoft.com/office/drawing/2014/main" id="{DBBEA9B7-3B98-40F6-BA6C-D8257216C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5620" y="676035"/>
            <a:ext cx="8237191" cy="60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1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427581-4F43-4CA9-9D7B-FD4AE337F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77" y="1338806"/>
            <a:ext cx="11653523" cy="4742837"/>
          </a:xfrm>
        </p:spPr>
        <p:txBody>
          <a:bodyPr/>
          <a:lstStyle/>
          <a:p>
            <a:pPr marL="0" indent="0">
              <a:buNone/>
            </a:pPr>
            <a:r>
              <a:rPr lang="en-IN" sz="4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https://blog.xamarin.com/connect-2018-xamarin-announcements/</a:t>
            </a:r>
            <a:endParaRPr lang="en-IN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4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https://blog.xamarin.com/whats-new-for-xamarin-developers-in-visual-studio-2019-preview-2/</a:t>
            </a:r>
            <a:endParaRPr lang="en-IN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53DB8677-4371-4569-988A-BED7DE9B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77" y="483725"/>
            <a:ext cx="10515600" cy="5852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More…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239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9"/>
          <p:cNvSpPr txBox="1">
            <a:spLocks noChangeArrowheads="1"/>
          </p:cNvSpPr>
          <p:nvPr/>
        </p:nvSpPr>
        <p:spPr bwMode="auto">
          <a:xfrm>
            <a:off x="3829373" y="2702029"/>
            <a:ext cx="4253152" cy="101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/>
            <a:r>
              <a:rPr lang="en-GB" altLang="en-US" sz="5998" dirty="0">
                <a:solidFill>
                  <a:schemeClr val="bg1"/>
                </a:solidFill>
                <a:latin typeface="Footlight MT Light" panose="0204060206030A020304" pitchFamily="18" charset="0"/>
              </a:rPr>
              <a:t>THANK YOU</a:t>
            </a:r>
            <a:endParaRPr lang="en-IN" altLang="en-US" sz="5998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31888" y="4020205"/>
            <a:ext cx="4253152" cy="121414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745" b="1" dirty="0">
                <a:solidFill>
                  <a:schemeClr val="bg1"/>
                </a:solidFill>
                <a:latin typeface="Californian FB" panose="0207040306080B030204" pitchFamily="18" charset="0"/>
              </a:rPr>
              <a:t>Anbu Mani</a:t>
            </a:r>
          </a:p>
          <a:p>
            <a:pPr marL="0" indent="0">
              <a:buNone/>
              <a:defRPr/>
            </a:pPr>
            <a:r>
              <a:rPr lang="en-GB" sz="2745" b="1" dirty="0">
                <a:solidFill>
                  <a:schemeClr val="bg1"/>
                </a:solidFill>
                <a:latin typeface="Californian FB" panose="0207040306080B030204" pitchFamily="18" charset="0"/>
              </a:rPr>
              <a:t>Software Engineer</a:t>
            </a:r>
          </a:p>
          <a:p>
            <a:pPr marL="0" indent="0">
              <a:buNone/>
              <a:defRPr/>
            </a:pPr>
            <a:r>
              <a:rPr lang="en-GB" sz="2745" b="1" dirty="0">
                <a:solidFill>
                  <a:schemeClr val="bg1"/>
                </a:solidFill>
                <a:latin typeface="Californian FB" panose="0207040306080B030204" pitchFamily="18" charset="0"/>
              </a:rPr>
              <a:t> </a:t>
            </a:r>
          </a:p>
          <a:p>
            <a:pPr marL="0" indent="0">
              <a:buNone/>
              <a:defRPr/>
            </a:pPr>
            <a:endParaRPr lang="en-GB" sz="2745" b="1" dirty="0">
              <a:solidFill>
                <a:schemeClr val="bg1"/>
              </a:solidFill>
            </a:endParaRPr>
          </a:p>
        </p:txBody>
      </p:sp>
      <p:sp>
        <p:nvSpPr>
          <p:cNvPr id="59399" name="Rectangle 18"/>
          <p:cNvSpPr>
            <a:spLocks noChangeArrowheads="1"/>
          </p:cNvSpPr>
          <p:nvPr/>
        </p:nvSpPr>
        <p:spPr bwMode="auto">
          <a:xfrm>
            <a:off x="1486188" y="4634634"/>
            <a:ext cx="184731" cy="10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/>
            <a:br>
              <a:rPr lang="en-IN" sz="156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568" dirty="0">
              <a:solidFill>
                <a:schemeClr val="bg1"/>
              </a:solidFill>
            </a:endParaRPr>
          </a:p>
          <a:p>
            <a:pPr eaLnBrk="1" hangingPunct="1"/>
            <a:endParaRPr lang="en-I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I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435C74-8E71-406C-BA5E-776611C266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6" y="2307489"/>
            <a:ext cx="1034143" cy="35089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1E3AA0-8636-4E53-8301-F38951ECB6B1}"/>
              </a:ext>
            </a:extLst>
          </p:cNvPr>
          <p:cNvCxnSpPr/>
          <p:nvPr/>
        </p:nvCxnSpPr>
        <p:spPr>
          <a:xfrm flipV="1">
            <a:off x="1613876" y="5729092"/>
            <a:ext cx="9183187" cy="4576"/>
          </a:xfrm>
          <a:prstGeom prst="line">
            <a:avLst/>
          </a:prstGeom>
          <a:ln>
            <a:solidFill>
              <a:srgbClr val="16ACEE"/>
            </a:solidFill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4">
            <a:extLst>
              <a:ext uri="{FF2B5EF4-FFF2-40B4-BE49-F238E27FC236}">
                <a16:creationId xmlns:a16="http://schemas.microsoft.com/office/drawing/2014/main" id="{13897E23-236B-4969-A281-6431232CBAA5}"/>
              </a:ext>
            </a:extLst>
          </p:cNvPr>
          <p:cNvGrpSpPr>
            <a:grpSpLocks/>
          </p:cNvGrpSpPr>
          <p:nvPr/>
        </p:nvGrpSpPr>
        <p:grpSpPr bwMode="auto">
          <a:xfrm>
            <a:off x="1613876" y="5882946"/>
            <a:ext cx="8517905" cy="429537"/>
            <a:chOff x="3094037" y="5478543"/>
            <a:chExt cx="8688335" cy="438089"/>
          </a:xfrm>
        </p:grpSpPr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A81BA06D-F597-45F6-A6B1-AB4D156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0158" y="5513035"/>
              <a:ext cx="1628972" cy="36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76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@AnbuMani27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6509E100-462B-44F1-B7E4-D381BCBE1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037" y="5513543"/>
              <a:ext cx="1753129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76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@Anbu_Mani27</a:t>
              </a:r>
            </a:p>
          </p:txBody>
        </p:sp>
        <p:sp>
          <p:nvSpPr>
            <p:cNvPr id="24" name="Rectangle 38">
              <a:extLst>
                <a:ext uri="{FF2B5EF4-FFF2-40B4-BE49-F238E27FC236}">
                  <a16:creationId xmlns:a16="http://schemas.microsoft.com/office/drawing/2014/main" id="{969653AA-BBE8-4F01-B247-20157E08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4799" y="5512644"/>
              <a:ext cx="1637039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76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@AnbuMani27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B4F797C7-6E04-4E3D-B6C1-4EBFEA187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5333" y="5512643"/>
              <a:ext cx="1637039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765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@AnbuMani27</a:t>
              </a:r>
            </a:p>
          </p:txBody>
        </p:sp>
        <p:pic>
          <p:nvPicPr>
            <p:cNvPr id="26" name="Picture 20" descr="C:\Users\Admin\Desktop\social_twitter.png">
              <a:extLst>
                <a:ext uri="{FF2B5EF4-FFF2-40B4-BE49-F238E27FC236}">
                  <a16:creationId xmlns:a16="http://schemas.microsoft.com/office/drawing/2014/main" id="{F60C4FD1-BC77-4C7F-985C-0639D8F9C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037" y="5481587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1" descr="C:\Users\Admin\Desktop\fb-icon-6957.png">
              <a:extLst>
                <a:ext uri="{FF2B5EF4-FFF2-40B4-BE49-F238E27FC236}">
                  <a16:creationId xmlns:a16="http://schemas.microsoft.com/office/drawing/2014/main" id="{5CF4D5DE-BAC0-41DD-A607-C27D6E388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158" y="5478543"/>
              <a:ext cx="432000" cy="438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2" descr="C:\Users\Admin\Desktop\Github-Free-PNG-Image.png">
              <a:extLst>
                <a:ext uri="{FF2B5EF4-FFF2-40B4-BE49-F238E27FC236}">
                  <a16:creationId xmlns:a16="http://schemas.microsoft.com/office/drawing/2014/main" id="{3B75271D-45C7-4B39-BB82-09E1786F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6994" y="5481587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3" descr="C:\Users\Admin\Desktop\linkedin_circle_ltblue.png">
              <a:extLst>
                <a:ext uri="{FF2B5EF4-FFF2-40B4-BE49-F238E27FC236}">
                  <a16:creationId xmlns:a16="http://schemas.microsoft.com/office/drawing/2014/main" id="{93BA1041-1E16-4DA2-A250-51C73B318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342" y="5481587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0845157-B0E9-491E-845E-38C0033D0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81" y="3098679"/>
            <a:ext cx="2237704" cy="2237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89FDF-0E39-416F-B522-F3E18D33F652}"/>
              </a:ext>
            </a:extLst>
          </p:cNvPr>
          <p:cNvSpPr/>
          <p:nvPr/>
        </p:nvSpPr>
        <p:spPr>
          <a:xfrm>
            <a:off x="1731888" y="501124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alifornian FB" panose="0207040306080B0302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https://xmonkeys360.com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530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FEF9-7C80-474A-A58F-69208C31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605" y="2766219"/>
            <a:ext cx="7264791" cy="1325563"/>
          </a:xfrm>
        </p:spPr>
        <p:txBody>
          <a:bodyPr/>
          <a:lstStyle/>
          <a:p>
            <a:r>
              <a:rPr lang="en-US" b="1" spc="-150" dirty="0">
                <a:ln w="3175">
                  <a:noFill/>
                </a:ln>
                <a:solidFill>
                  <a:schemeClr val="bg1"/>
                </a:solidFill>
                <a:latin typeface="Square721 BT" panose="020B0504020202060204" pitchFamily="34" charset="0"/>
                <a:cs typeface="Segoe UI" panose="020B0502040204020203" pitchFamily="34" charset="0"/>
              </a:rPr>
              <a:t>What’s New in Xamarin?</a:t>
            </a:r>
            <a:br>
              <a:rPr lang="en-IN" b="1" spc="-150" dirty="0">
                <a:ln w="3175">
                  <a:noFill/>
                </a:ln>
                <a:solidFill>
                  <a:schemeClr val="bg1"/>
                </a:solidFill>
                <a:latin typeface="Square721 BT" panose="020B0504020202060204" pitchFamily="34" charset="0"/>
                <a:ea typeface="Lato" panose="020F0502020204030203" pitchFamily="34" charset="0"/>
                <a:cs typeface="Segoe UI" panose="020B0502040204020203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72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SzPct val="25000"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Xamarin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Approach</a:t>
            </a:r>
          </a:p>
        </p:txBody>
      </p:sp>
      <p:pic>
        <p:nvPicPr>
          <p:cNvPr id="353" name="Shape 353" descr="uniq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8329" y="2008219"/>
            <a:ext cx="6052481" cy="403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SzPct val="25000"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Xamarin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Forms Approach</a:t>
            </a:r>
          </a:p>
        </p:txBody>
      </p:sp>
      <p:grpSp>
        <p:nvGrpSpPr>
          <p:cNvPr id="359" name="Shape 359"/>
          <p:cNvGrpSpPr/>
          <p:nvPr/>
        </p:nvGrpSpPr>
        <p:grpSpPr>
          <a:xfrm>
            <a:off x="3040654" y="2008217"/>
            <a:ext cx="6167830" cy="4103110"/>
            <a:chOff x="2392822" y="1783803"/>
            <a:chExt cx="7410626" cy="4929872"/>
          </a:xfrm>
        </p:grpSpPr>
        <p:pic>
          <p:nvPicPr>
            <p:cNvPr id="360" name="Shape 360" descr="uniqu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95803" y="1783803"/>
              <a:ext cx="7400395" cy="4929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Shape 361"/>
            <p:cNvSpPr/>
            <p:nvPr/>
          </p:nvSpPr>
          <p:spPr>
            <a:xfrm>
              <a:off x="2392822" y="2785416"/>
              <a:ext cx="7410626" cy="134347"/>
            </a:xfrm>
            <a:prstGeom prst="rect">
              <a:avLst/>
            </a:prstGeom>
            <a:solidFill>
              <a:srgbClr val="EEF3F5"/>
            </a:solidFill>
            <a:ln>
              <a:noFill/>
            </a:ln>
          </p:spPr>
          <p:txBody>
            <a:bodyPr wrap="square" lIns="121883" tIns="60924" rIns="121883" bIns="60924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392822" y="2853328"/>
              <a:ext cx="7410626" cy="980741"/>
            </a:xfrm>
            <a:prstGeom prst="rect">
              <a:avLst/>
            </a:prstGeom>
            <a:solidFill>
              <a:srgbClr val="216BAB"/>
            </a:solidFill>
            <a:ln>
              <a:noFill/>
            </a:ln>
          </p:spPr>
          <p:txBody>
            <a:bodyPr wrap="square" lIns="121883" tIns="60924" rIns="121883" bIns="60924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666">
                  <a:solidFill>
                    <a:schemeClr val="lt1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8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2" y="415434"/>
            <a:ext cx="11550649" cy="656591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Shared vs </a:t>
            </a:r>
            <a:r>
              <a:rPr lang="en-IN" sz="4200" b="0" dirty="0">
                <a:solidFill>
                  <a:schemeClr val="bg1"/>
                </a:solidFill>
                <a:latin typeface="+mj-lt"/>
              </a:rPr>
              <a:t>.NET Standard</a:t>
            </a:r>
            <a:br>
              <a:rPr lang="en-IN" sz="4200" b="0" dirty="0">
                <a:solidFill>
                  <a:schemeClr val="bg1"/>
                </a:solidFill>
                <a:latin typeface="+mj-lt"/>
              </a:rPr>
            </a:br>
            <a:r>
              <a:rPr lang="en-US" sz="4200" b="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4" name="Shape 286"/>
          <p:cNvSpPr txBox="1">
            <a:spLocks noGrp="1"/>
          </p:cNvSpPr>
          <p:nvPr>
            <p:ph type="body" idx="1"/>
          </p:nvPr>
        </p:nvSpPr>
        <p:spPr>
          <a:xfrm>
            <a:off x="642125" y="2003651"/>
            <a:ext cx="5244356" cy="2954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387286"/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Shared Project is not directly compiled (.</a:t>
            </a:r>
            <a:r>
              <a:rPr lang="en-US" sz="2353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dll</a:t>
            </a: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not generated), instead files are compiled into .</a:t>
            </a:r>
            <a:r>
              <a:rPr lang="en-US" sz="2353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dll</a:t>
            </a: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project that references it</a:t>
            </a:r>
          </a:p>
          <a:p>
            <a:pPr indent="-387286"/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/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write platform specific code in a same file using compiler directives </a:t>
            </a:r>
            <a:r>
              <a:rPr lang="en-US" sz="2353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2353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ifdef</a:t>
            </a:r>
            <a:endParaRPr lang="en-US" sz="2353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/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/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Cannot be used other than </a:t>
            </a:r>
            <a:r>
              <a:rPr lang="en-US" sz="2353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projects</a:t>
            </a:r>
            <a:endParaRPr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287"/>
          <p:cNvSpPr txBox="1">
            <a:spLocks/>
          </p:cNvSpPr>
          <p:nvPr/>
        </p:nvSpPr>
        <p:spPr>
          <a:xfrm>
            <a:off x="6364781" y="2003651"/>
            <a:ext cx="5244356" cy="2215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87286">
              <a:buClr>
                <a:srgbClr val="3397DA"/>
              </a:buClr>
              <a:buFont typeface="Wingdings" charset="2"/>
              <a:buChar char="§"/>
            </a:pPr>
            <a:r>
              <a:rPr lang="en-IN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projects are compiled in portable assemblies that run in any .NET based runtime.</a:t>
            </a:r>
          </a:p>
          <a:p>
            <a:pPr indent="-387286">
              <a:buClr>
                <a:srgbClr val="3397DA"/>
              </a:buClr>
              <a:buFont typeface="Wingdings" charset="2"/>
              <a:buChar char="§"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>
              <a:buClr>
                <a:srgbClr val="3397DA"/>
              </a:buClr>
              <a:buFont typeface="Wingdings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 specific code cannot be implemented inside a </a:t>
            </a:r>
            <a:r>
              <a:rPr lang="en-IN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Standard</a:t>
            </a: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>
              <a:buClr>
                <a:srgbClr val="3397DA"/>
              </a:buClr>
              <a:buFont typeface="Wingdings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project</a:t>
            </a:r>
          </a:p>
          <a:p>
            <a:pPr indent="-387286">
              <a:buClr>
                <a:srgbClr val="3397DA"/>
              </a:buClr>
              <a:buFont typeface="Wingdings" charset="2"/>
              <a:buChar char="§"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87286">
              <a:buClr>
                <a:srgbClr val="3397DA"/>
              </a:buClr>
              <a:buFont typeface="Wingdings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usability and compatibility across other .NET platforms</a:t>
            </a:r>
          </a:p>
        </p:txBody>
      </p:sp>
    </p:spTree>
    <p:extLst>
      <p:ext uri="{BB962C8B-B14F-4D97-AF65-F5344CB8AC3E}">
        <p14:creationId xmlns:p14="http://schemas.microsoft.com/office/powerpoint/2010/main" val="3911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FD7097-DD9A-E14E-98E1-516178F1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5" y="2658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Arial"/>
                <a:sym typeface="Arial"/>
              </a:rPr>
              <a:t>What’s new in Xamarin Forms?</a:t>
            </a:r>
          </a:p>
        </p:txBody>
      </p:sp>
    </p:spTree>
    <p:extLst>
      <p:ext uri="{BB962C8B-B14F-4D97-AF65-F5344CB8AC3E}">
        <p14:creationId xmlns:p14="http://schemas.microsoft.com/office/powerpoint/2010/main" val="17236153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AD2B9-2253-46D6-9F88-41E7A1BF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64" y="1586003"/>
            <a:ext cx="10335150" cy="2699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FC44EC-E81E-4188-AA62-4B466914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211015"/>
            <a:ext cx="7672753" cy="96720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Faster Inner Development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626E5-1F81-490C-A56B-5A5FE421E13F}"/>
              </a:ext>
            </a:extLst>
          </p:cNvPr>
          <p:cNvSpPr/>
          <p:nvPr/>
        </p:nvSpPr>
        <p:spPr>
          <a:xfrm>
            <a:off x="376520" y="5087331"/>
            <a:ext cx="51875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Smaller Workload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70DC4-744F-47D3-9EEB-05DD138233B5}"/>
              </a:ext>
            </a:extLst>
          </p:cNvPr>
          <p:cNvSpPr/>
          <p:nvPr/>
        </p:nvSpPr>
        <p:spPr>
          <a:xfrm>
            <a:off x="1003070" y="5893034"/>
            <a:ext cx="9238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2019 have decreased the size of the Xamarin workload by 50%!</a:t>
            </a:r>
            <a:endParaRPr lang="en-IN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02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290E4-CB77-4622-B454-C74B4B973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698179"/>
            <a:ext cx="11653523" cy="1106970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Enhanced Fast Deployment for Android</a:t>
            </a:r>
          </a:p>
          <a:p>
            <a:r>
              <a:rPr lang="en-IN" sz="3200" dirty="0">
                <a:solidFill>
                  <a:schemeClr val="bg1"/>
                </a:solidFill>
              </a:rPr>
              <a:t>Android Support Library v28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6A787E-C609-4544-B0BF-86B1A061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11" y="37261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Android Announcements</a:t>
            </a:r>
          </a:p>
        </p:txBody>
      </p:sp>
    </p:spTree>
    <p:extLst>
      <p:ext uri="{BB962C8B-B14F-4D97-AF65-F5344CB8AC3E}">
        <p14:creationId xmlns:p14="http://schemas.microsoft.com/office/powerpoint/2010/main" val="26796439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96170-4171-4AA3-AD6A-B97D9552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227" y="1291673"/>
            <a:ext cx="11355773" cy="1543628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Shell provides a guided structure for setting up your applications navigation UI, a powerful new URI based navigation service, performance conscious data templates.</a:t>
            </a:r>
          </a:p>
          <a:p>
            <a:endParaRPr lang="en-IN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11877-2F2A-4E81-B922-6FBA776E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92" y="3051870"/>
            <a:ext cx="5162081" cy="3387616"/>
          </a:xfrm>
          <a:prstGeom prst="rect">
            <a:avLst/>
          </a:prstGeom>
        </p:spPr>
      </p:pic>
      <p:sp>
        <p:nvSpPr>
          <p:cNvPr id="8" name="Shape 358">
            <a:extLst>
              <a:ext uri="{FF2B5EF4-FFF2-40B4-BE49-F238E27FC236}">
                <a16:creationId xmlns:a16="http://schemas.microsoft.com/office/drawing/2014/main" id="{B6A5C94C-C06C-4680-8BB5-DB1A9B091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775" y="418514"/>
            <a:ext cx="10966449" cy="656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SzPct val="25000"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Xamarin Forms Shell Template</a:t>
            </a:r>
          </a:p>
        </p:txBody>
      </p:sp>
    </p:spTree>
    <p:extLst>
      <p:ext uri="{BB962C8B-B14F-4D97-AF65-F5344CB8AC3E}">
        <p14:creationId xmlns:p14="http://schemas.microsoft.com/office/powerpoint/2010/main" val="28877137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288</Words>
  <Application>Microsoft Office PowerPoint</Application>
  <PresentationFormat>Widescreen</PresentationFormat>
  <Paragraphs>67</Paragraphs>
  <Slides>19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Californian FB</vt:lpstr>
      <vt:lpstr>Consolas</vt:lpstr>
      <vt:lpstr>Footlight MT Light</vt:lpstr>
      <vt:lpstr>Noto Sans Symbols</vt:lpstr>
      <vt:lpstr>Old English Text MT</vt:lpstr>
      <vt:lpstr>Segoe UI</vt:lpstr>
      <vt:lpstr>Square721 BT</vt:lpstr>
      <vt:lpstr>Times New Roman</vt:lpstr>
      <vt:lpstr>Wingdings</vt:lpstr>
      <vt:lpstr>Office Theme</vt:lpstr>
      <vt:lpstr>PowerPoint Presentation</vt:lpstr>
      <vt:lpstr>What’s New in Xamarin? </vt:lpstr>
      <vt:lpstr>Xamarin Approach</vt:lpstr>
      <vt:lpstr>Xamarin Forms Approach</vt:lpstr>
      <vt:lpstr>Shared vs .NET Standard  </vt:lpstr>
      <vt:lpstr>What’s new in Xamarin Forms?</vt:lpstr>
      <vt:lpstr>Faster Inner Development Loop</vt:lpstr>
      <vt:lpstr>Android Announcements</vt:lpstr>
      <vt:lpstr>Xamarin Forms Shell Template</vt:lpstr>
      <vt:lpstr>Consistent UI with Visual</vt:lpstr>
      <vt:lpstr>PowerPoint Presentation</vt:lpstr>
      <vt:lpstr>PowerPoint Presentation</vt:lpstr>
      <vt:lpstr>PowerPoint Presentation</vt:lpstr>
      <vt:lpstr>Cross-Platform Access to Platform Services </vt:lpstr>
      <vt:lpstr>Xamarin.Forms Property Panel </vt:lpstr>
      <vt:lpstr>Xamarin Android Designer  </vt:lpstr>
      <vt:lpstr>XAML IntelliSense </vt:lpstr>
      <vt:lpstr>More…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M</dc:creator>
  <cp:lastModifiedBy>Anbu Mani</cp:lastModifiedBy>
  <cp:revision>49</cp:revision>
  <dcterms:created xsi:type="dcterms:W3CDTF">2018-08-31T11:01:18Z</dcterms:created>
  <dcterms:modified xsi:type="dcterms:W3CDTF">2019-02-02T09:14:00Z</dcterms:modified>
</cp:coreProperties>
</file>